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6858000" cy="9144000"/>
  <p:embeddedFontLst>
    <p:embeddedFont>
      <p:font typeface="Lato" panose="020F0502020204030203" pitchFamily="34" charset="0"/>
      <p:regular r:id="rId20"/>
      <p:bold r:id="rId21"/>
      <p:italic r:id="rId22"/>
      <p:boldItalic r:id="rId23"/>
    </p:embeddedFont>
    <p:embeddedFont>
      <p:font typeface="Raleway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820" y="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4027e7ab66_2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4027e7ab66_2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d069b00ba5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d069b00ba5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4027e7ab66_2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4027e7ab66_2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d069b00ba5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d069b00ba5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3f76d71934_2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3f76d71934_2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d069b00ba5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d069b00ba5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f88252dc4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f88252dc4_0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f88252dc4_0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f88252dc4_0_1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3f76d71934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3f76d71934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f88252dc4_0_1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f88252dc4_0_1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3f76d71934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3f76d71934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d069b00ba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d069b00ba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3f76d71934_2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3f76d71934_2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SVD++ need to perform.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d069b00ba5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d069b00ba5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SVD++ need to perform.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3f76d71934_2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3f76d71934_2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6" name="Google Shape;116;p11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1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1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" name="Google Shape;124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6" name="Google Shape;126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9" name="Google Shape;129;p12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2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2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6" name="Google Shape;136;p13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3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3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4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7" name="Google Shape;147;p1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" name="Google Shape;153;p1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1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1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bg>
      <p:bgPr>
        <a:solidFill>
          <a:schemeClr val="dk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bg>
      <p:bgPr>
        <a:solidFill>
          <a:srgbClr val="434343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1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9" name="Google Shape;169;p1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1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1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" name="Google Shape;31;p3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32;p3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3;p3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4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42;p4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43;p4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" name="Google Shape;53;p5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5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55;p5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6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6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6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7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" name="Google Shape;69;p7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7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7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8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" name="Google Shape;83;p8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8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8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4" name="Google Shape;94;p9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9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9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1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r:id="" action="ppaction://noaction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6" name="Google Shape;106;p10">
            <a:hlinkClick r:id="" action="ppaction://noaction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0">
            <a:hlinkClick r:id="" action="ppaction://noaction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0">
            <a:hlinkClick r:id="" action="ppaction://noaction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000000"/>
                </a:solidFill>
              </a:rPr>
              <a:t>Improving scalability of  Recommender Systems</a:t>
            </a:r>
            <a:endParaRPr sz="2400"/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1"/>
          </p:nvPr>
        </p:nvSpPr>
        <p:spPr>
          <a:xfrm>
            <a:off x="729627" y="27157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b="1"/>
              <a:t>NIKUNJ RANA</a:t>
            </a:r>
            <a:endParaRPr sz="1700"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Genre+ Preference Vector</a:t>
            </a:r>
            <a:endParaRPr sz="1000"/>
          </a:p>
        </p:txBody>
      </p:sp>
      <p:sp>
        <p:nvSpPr>
          <p:cNvPr id="253" name="Google Shape;253;p27"/>
          <p:cNvSpPr txBox="1"/>
          <p:nvPr/>
        </p:nvSpPr>
        <p:spPr>
          <a:xfrm>
            <a:off x="854225" y="2133150"/>
            <a:ext cx="52068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Drawback Of Genre vector:</a:t>
            </a: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2794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00"/>
              <a:buFont typeface="Lato"/>
              <a:buChar char="●"/>
            </a:pPr>
            <a:r>
              <a:rPr lang="en-GB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User with ratings below 3.5 wont get clustered.(2 users in our dataset)</a:t>
            </a: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Genre+ Preference Vector</a:t>
            </a:r>
            <a:endParaRPr sz="1000"/>
          </a:p>
        </p:txBody>
      </p:sp>
      <p:sp>
        <p:nvSpPr>
          <p:cNvPr id="259" name="Google Shape;259;p28"/>
          <p:cNvSpPr txBox="1"/>
          <p:nvPr/>
        </p:nvSpPr>
        <p:spPr>
          <a:xfrm>
            <a:off x="854225" y="2133150"/>
            <a:ext cx="6145800" cy="3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Two methods proposed:</a:t>
            </a:r>
            <a:endParaRPr sz="15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</a:pPr>
            <a:r>
              <a:rPr lang="en-GB" sz="1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No filtering: </a:t>
            </a:r>
            <a:r>
              <a:rPr lang="en-GB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Just focus on the genre user is interested in.</a:t>
            </a: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</a:pPr>
            <a:r>
              <a:rPr lang="en-GB" sz="1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Double filtering:  </a:t>
            </a:r>
            <a:r>
              <a:rPr lang="en-GB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First filter with the user rating &gt; 3.5 and then user rating &lt; 2 and combine the results.</a:t>
            </a: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	</a:t>
            </a: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"/>
          <p:cNvSpPr txBox="1">
            <a:spLocks noGrp="1"/>
          </p:cNvSpPr>
          <p:nvPr>
            <p:ph type="title"/>
          </p:nvPr>
        </p:nvSpPr>
        <p:spPr>
          <a:xfrm>
            <a:off x="729325" y="1318650"/>
            <a:ext cx="45132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 Filtering</a:t>
            </a:r>
            <a:endParaRPr/>
          </a:p>
        </p:txBody>
      </p:sp>
      <p:pic>
        <p:nvPicPr>
          <p:cNvPr id="265" name="Google Shape;26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6500" y="2323750"/>
            <a:ext cx="5543550" cy="197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"/>
          <p:cNvSpPr txBox="1">
            <a:spLocks noGrp="1"/>
          </p:cNvSpPr>
          <p:nvPr>
            <p:ph type="title"/>
          </p:nvPr>
        </p:nvSpPr>
        <p:spPr>
          <a:xfrm>
            <a:off x="729325" y="1318650"/>
            <a:ext cx="45132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Double Filtering</a:t>
            </a:r>
            <a:endParaRPr/>
          </a:p>
        </p:txBody>
      </p:sp>
      <p:pic>
        <p:nvPicPr>
          <p:cNvPr id="271" name="Google Shape;27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0225" y="2505175"/>
            <a:ext cx="5543550" cy="194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1"/>
          <p:cNvSpPr txBox="1">
            <a:spLocks noGrp="1"/>
          </p:cNvSpPr>
          <p:nvPr>
            <p:ph type="title" idx="4294967295"/>
          </p:nvPr>
        </p:nvSpPr>
        <p:spPr>
          <a:xfrm>
            <a:off x="599800" y="194764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Clustering methods:</a:t>
            </a:r>
            <a:endParaRPr sz="1000"/>
          </a:p>
        </p:txBody>
      </p:sp>
      <p:sp>
        <p:nvSpPr>
          <p:cNvPr id="277" name="Google Shape;277;p31"/>
          <p:cNvSpPr txBox="1"/>
          <p:nvPr/>
        </p:nvSpPr>
        <p:spPr>
          <a:xfrm>
            <a:off x="1024325" y="1606400"/>
            <a:ext cx="5206800" cy="8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</a:pPr>
            <a:r>
              <a:rPr lang="en-GB" sz="1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Hierarchical Clustering</a:t>
            </a:r>
            <a:endParaRPr sz="15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</a:pPr>
            <a:r>
              <a:rPr lang="en-GB" sz="1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HDBSCAN (Hierarchical DBSCAN)</a:t>
            </a:r>
            <a:endParaRPr sz="1500"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</a:pPr>
            <a:r>
              <a:rPr lang="en-GB" sz="1500" b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GMM(Gaussian Mixture Model)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"/>
          <p:cNvSpPr txBox="1">
            <a:spLocks noGrp="1"/>
          </p:cNvSpPr>
          <p:nvPr>
            <p:ph type="title"/>
          </p:nvPr>
        </p:nvSpPr>
        <p:spPr>
          <a:xfrm>
            <a:off x="729325" y="1318650"/>
            <a:ext cx="6032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rgbClr val="000000"/>
                </a:solidFill>
              </a:rPr>
              <a:t>Hierarchical Clustering result</a:t>
            </a:r>
            <a:endParaRPr/>
          </a:p>
        </p:txBody>
      </p:sp>
      <p:pic>
        <p:nvPicPr>
          <p:cNvPr id="283" name="Google Shape;28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5800" y="2505175"/>
            <a:ext cx="6203525" cy="216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3"/>
          <p:cNvSpPr txBox="1">
            <a:spLocks noGrp="1"/>
          </p:cNvSpPr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/>
          </a:p>
        </p:txBody>
      </p:sp>
      <p:sp>
        <p:nvSpPr>
          <p:cNvPr id="289" name="Google Shape;289;p33"/>
          <p:cNvSpPr txBox="1">
            <a:spLocks noGrp="1"/>
          </p:cNvSpPr>
          <p:nvPr>
            <p:ph type="body" idx="1"/>
          </p:nvPr>
        </p:nvSpPr>
        <p:spPr>
          <a:xfrm>
            <a:off x="1923175" y="1903050"/>
            <a:ext cx="5471100" cy="236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800" dirty="0"/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</a:pPr>
            <a:r>
              <a:rPr lang="en-GB" sz="1500" b="1" dirty="0"/>
              <a:t>The Genre+ vector approach has shown to be more effective but it has drawbacks too.</a:t>
            </a:r>
            <a:endParaRPr sz="1500" b="1" dirty="0"/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Lato"/>
              <a:buChar char="●"/>
            </a:pPr>
            <a:r>
              <a:rPr lang="en-GB" sz="1500" b="1" dirty="0"/>
              <a:t>Implementing hierarchical clustering has yielded improved results.</a:t>
            </a:r>
            <a:endParaRPr sz="1500" b="1" dirty="0"/>
          </a:p>
          <a:p>
            <a: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-GB" sz="1500" b="1" dirty="0"/>
              <a:t>While the current clustering approach may slightly reduce accuracy, it's crucial to find the optimal trade-off between computational time and precision.</a:t>
            </a:r>
            <a:endParaRPr sz="1500" b="1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45720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500" b="1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4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183" name="Google Shape;183;p19"/>
          <p:cNvSpPr txBox="1">
            <a:spLocks noGrp="1"/>
          </p:cNvSpPr>
          <p:nvPr>
            <p:ph type="body" idx="1"/>
          </p:nvPr>
        </p:nvSpPr>
        <p:spPr>
          <a:xfrm>
            <a:off x="653250" y="1956375"/>
            <a:ext cx="7122900" cy="17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Scalability in collaborative filtering is challenged by growing user-item interactions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Critical to handle the ever-increasing volume of user data for service efficiency</a:t>
            </a:r>
            <a:endParaRPr sz="20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000"/>
          </a:p>
        </p:txBody>
      </p:sp>
      <p:pic>
        <p:nvPicPr>
          <p:cNvPr id="184" name="Google Shape;184;p19" descr="shutterstock_429987889_edited.jpg"/>
          <p:cNvPicPr preferRelativeResize="0"/>
          <p:nvPr/>
        </p:nvPicPr>
        <p:blipFill rotWithShape="1">
          <a:blip r:embed="rId3">
            <a:alphaModFix/>
          </a:blip>
          <a:srcRect l="12609" t="85988" r="6247" b="1381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0"/>
          <p:cNvSpPr txBox="1">
            <a:spLocks noGrp="1"/>
          </p:cNvSpPr>
          <p:nvPr>
            <p:ph type="title"/>
          </p:nvPr>
        </p:nvSpPr>
        <p:spPr>
          <a:xfrm>
            <a:off x="727650" y="2018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Baseline</a:t>
            </a:r>
            <a:endParaRPr/>
          </a:p>
        </p:txBody>
      </p:sp>
      <p:pic>
        <p:nvPicPr>
          <p:cNvPr id="190" name="Google Shape;19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83200"/>
            <a:ext cx="8839201" cy="15260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1"/>
          <p:cNvSpPr txBox="1">
            <a:spLocks noGrp="1"/>
          </p:cNvSpPr>
          <p:nvPr>
            <p:ph type="title"/>
          </p:nvPr>
        </p:nvSpPr>
        <p:spPr>
          <a:xfrm>
            <a:off x="729450" y="1291664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</a:t>
            </a:r>
            <a:endParaRPr sz="1000"/>
          </a:p>
        </p:txBody>
      </p:sp>
      <p:grpSp>
        <p:nvGrpSpPr>
          <p:cNvPr id="196" name="Google Shape;196;p21"/>
          <p:cNvGrpSpPr/>
          <p:nvPr/>
        </p:nvGrpSpPr>
        <p:grpSpPr>
          <a:xfrm>
            <a:off x="832600" y="2788964"/>
            <a:ext cx="2501700" cy="1730217"/>
            <a:chOff x="830400" y="3274596"/>
            <a:chExt cx="2501700" cy="1353953"/>
          </a:xfrm>
        </p:grpSpPr>
        <p:sp>
          <p:nvSpPr>
            <p:cNvPr id="197" name="Google Shape;197;p21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1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21"/>
          <p:cNvGrpSpPr/>
          <p:nvPr/>
        </p:nvGrpSpPr>
        <p:grpSpPr>
          <a:xfrm rot="10800000" flipH="1">
            <a:off x="3332871" y="1763717"/>
            <a:ext cx="2501700" cy="2209787"/>
            <a:chOff x="830400" y="3274596"/>
            <a:chExt cx="2501700" cy="1353953"/>
          </a:xfrm>
        </p:grpSpPr>
        <p:sp>
          <p:nvSpPr>
            <p:cNvPr id="200" name="Google Shape;200;p21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1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" name="Google Shape;202;p21"/>
          <p:cNvSpPr txBox="1">
            <a:spLocks noGrp="1"/>
          </p:cNvSpPr>
          <p:nvPr>
            <p:ph type="body" idx="4294967295"/>
          </p:nvPr>
        </p:nvSpPr>
        <p:spPr>
          <a:xfrm>
            <a:off x="3464297" y="1845245"/>
            <a:ext cx="2238300" cy="16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USER_ID</a:t>
            </a:r>
            <a:endParaRPr/>
          </a:p>
          <a:p>
            <a: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MOVIE_ID</a:t>
            </a:r>
            <a:endParaRPr/>
          </a:p>
          <a:p>
            <a: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RATING</a:t>
            </a:r>
            <a:endParaRPr/>
          </a:p>
          <a:p>
            <a: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TIMESTAMP</a:t>
            </a:r>
            <a:endParaRPr/>
          </a:p>
        </p:txBody>
      </p:sp>
      <p:grpSp>
        <p:nvGrpSpPr>
          <p:cNvPr id="203" name="Google Shape;203;p21"/>
          <p:cNvGrpSpPr/>
          <p:nvPr/>
        </p:nvGrpSpPr>
        <p:grpSpPr>
          <a:xfrm>
            <a:off x="5832600" y="2605926"/>
            <a:ext cx="2501700" cy="1892962"/>
            <a:chOff x="830400" y="3274596"/>
            <a:chExt cx="2501700" cy="1353953"/>
          </a:xfrm>
        </p:grpSpPr>
        <p:sp>
          <p:nvSpPr>
            <p:cNvPr id="204" name="Google Shape;204;p21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1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" name="Google Shape;206;p21"/>
          <p:cNvSpPr txBox="1">
            <a:spLocks noGrp="1"/>
          </p:cNvSpPr>
          <p:nvPr>
            <p:ph type="body" idx="4294967295"/>
          </p:nvPr>
        </p:nvSpPr>
        <p:spPr>
          <a:xfrm>
            <a:off x="5961624" y="3370661"/>
            <a:ext cx="2238300" cy="19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GENRE PREPROCESSING</a:t>
            </a:r>
            <a:endParaRPr/>
          </a:p>
          <a:p>
            <a:pPr marL="457200" marR="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MERGING &amp; FILTERING DATA</a:t>
            </a:r>
            <a:endParaRPr/>
          </a:p>
        </p:txBody>
      </p:sp>
      <p:sp>
        <p:nvSpPr>
          <p:cNvPr id="207" name="Google Shape;207;p21"/>
          <p:cNvSpPr txBox="1">
            <a:spLocks noGrp="1"/>
          </p:cNvSpPr>
          <p:nvPr>
            <p:ph type="body" idx="4294967295"/>
          </p:nvPr>
        </p:nvSpPr>
        <p:spPr>
          <a:xfrm>
            <a:off x="815125" y="2913350"/>
            <a:ext cx="2390700" cy="15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Movie_ID</a:t>
            </a:r>
            <a:endParaRPr/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TITLE</a:t>
            </a:r>
            <a:endParaRPr/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GENRES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08" name="Google Shape;20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600" y="1747350"/>
            <a:ext cx="2291650" cy="104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1"/>
          <p:cNvSpPr txBox="1"/>
          <p:nvPr/>
        </p:nvSpPr>
        <p:spPr>
          <a:xfrm>
            <a:off x="832600" y="2030875"/>
            <a:ext cx="1258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Movies</a:t>
            </a:r>
            <a:endParaRPr/>
          </a:p>
        </p:txBody>
      </p:sp>
      <p:pic>
        <p:nvPicPr>
          <p:cNvPr id="210" name="Google Shape;21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4250" y="3070775"/>
            <a:ext cx="2710326" cy="126525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1"/>
          <p:cNvSpPr txBox="1"/>
          <p:nvPr/>
        </p:nvSpPr>
        <p:spPr>
          <a:xfrm>
            <a:off x="3982275" y="3070775"/>
            <a:ext cx="14643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Users</a:t>
            </a:r>
            <a:endParaRPr sz="1300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2" name="Google Shape;21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34575" y="1740175"/>
            <a:ext cx="2501700" cy="1402574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1"/>
          <p:cNvSpPr/>
          <p:nvPr/>
        </p:nvSpPr>
        <p:spPr>
          <a:xfrm>
            <a:off x="3139725" y="2708850"/>
            <a:ext cx="194700" cy="3618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4" name="Google Shape;214;p21"/>
          <p:cNvSpPr/>
          <p:nvPr/>
        </p:nvSpPr>
        <p:spPr>
          <a:xfrm>
            <a:off x="997375" y="2835400"/>
            <a:ext cx="361500" cy="780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5" name="Google Shape;215;p21"/>
          <p:cNvSpPr/>
          <p:nvPr/>
        </p:nvSpPr>
        <p:spPr>
          <a:xfrm>
            <a:off x="3121650" y="4308850"/>
            <a:ext cx="280200" cy="2802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"/>
          <p:cNvSpPr txBox="1">
            <a:spLocks noGrp="1"/>
          </p:cNvSpPr>
          <p:nvPr>
            <p:ph type="title"/>
          </p:nvPr>
        </p:nvSpPr>
        <p:spPr>
          <a:xfrm>
            <a:off x="729450" y="1291664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Clustering Methods</a:t>
            </a:r>
            <a:endParaRPr sz="1000"/>
          </a:p>
        </p:txBody>
      </p:sp>
      <p:sp>
        <p:nvSpPr>
          <p:cNvPr id="221" name="Google Shape;221;p22"/>
          <p:cNvSpPr txBox="1"/>
          <p:nvPr/>
        </p:nvSpPr>
        <p:spPr>
          <a:xfrm>
            <a:off x="771375" y="2048950"/>
            <a:ext cx="59481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ato"/>
              <a:buChar char="●"/>
            </a:pPr>
            <a:r>
              <a:rPr lang="en-GB" sz="2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K-Means</a:t>
            </a:r>
            <a:endParaRPr sz="2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ato"/>
              <a:buChar char="●"/>
            </a:pPr>
            <a:r>
              <a:rPr lang="en-GB" sz="2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Mini Batch K-Means</a:t>
            </a:r>
            <a:endParaRPr sz="2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ato"/>
              <a:buChar char="●"/>
            </a:pPr>
            <a:r>
              <a:rPr lang="en-GB" sz="2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BIRCH</a:t>
            </a:r>
            <a:endParaRPr sz="2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ato"/>
              <a:buChar char="●"/>
            </a:pPr>
            <a:r>
              <a:rPr lang="en-GB" sz="2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Agglomerative Clustering,</a:t>
            </a:r>
            <a:endParaRPr sz="2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ato"/>
              <a:buChar char="●"/>
            </a:pPr>
            <a:r>
              <a:rPr lang="en-GB" sz="2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OPTICS</a:t>
            </a:r>
            <a:endParaRPr sz="2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ato"/>
              <a:buChar char="●"/>
            </a:pPr>
            <a:r>
              <a:rPr lang="en-GB" sz="2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DBSCAN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2" name="Google Shape;22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5349" y="1027500"/>
            <a:ext cx="4611026" cy="4116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3"/>
          <p:cNvSpPr txBox="1">
            <a:spLocks noGrp="1"/>
          </p:cNvSpPr>
          <p:nvPr>
            <p:ph type="title"/>
          </p:nvPr>
        </p:nvSpPr>
        <p:spPr>
          <a:xfrm>
            <a:off x="729450" y="1291664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 Training Methods</a:t>
            </a:r>
            <a:endParaRPr sz="1000"/>
          </a:p>
        </p:txBody>
      </p:sp>
      <p:sp>
        <p:nvSpPr>
          <p:cNvPr id="228" name="Google Shape;228;p23"/>
          <p:cNvSpPr txBox="1"/>
          <p:nvPr/>
        </p:nvSpPr>
        <p:spPr>
          <a:xfrm>
            <a:off x="771375" y="2048950"/>
            <a:ext cx="59481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ato"/>
              <a:buChar char="●"/>
            </a:pPr>
            <a:r>
              <a:rPr lang="en-GB" sz="2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K-nn</a:t>
            </a:r>
            <a:endParaRPr sz="2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ato"/>
              <a:buChar char="●"/>
            </a:pPr>
            <a:r>
              <a:rPr lang="en-GB" sz="2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SVD</a:t>
            </a:r>
            <a:endParaRPr sz="2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Lato"/>
              <a:buChar char="●"/>
            </a:pPr>
            <a:r>
              <a:rPr lang="en-GB" sz="2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SVD++</a:t>
            </a:r>
            <a:endParaRPr sz="2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4"/>
          <p:cNvSpPr txBox="1">
            <a:spLocks noGrp="1"/>
          </p:cNvSpPr>
          <p:nvPr>
            <p:ph type="title" idx="4294967295"/>
          </p:nvPr>
        </p:nvSpPr>
        <p:spPr>
          <a:xfrm>
            <a:off x="339000" y="228789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Baseline Reproduction Results(Error metric)</a:t>
            </a:r>
            <a:endParaRPr sz="1000"/>
          </a:p>
        </p:txBody>
      </p:sp>
      <p:pic>
        <p:nvPicPr>
          <p:cNvPr id="234" name="Google Shape;2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525" y="859664"/>
            <a:ext cx="8566951" cy="4108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5"/>
          <p:cNvSpPr txBox="1">
            <a:spLocks noGrp="1"/>
          </p:cNvSpPr>
          <p:nvPr>
            <p:ph type="title" idx="4294967295"/>
          </p:nvPr>
        </p:nvSpPr>
        <p:spPr>
          <a:xfrm>
            <a:off x="339000" y="228789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Baseline Reproduction Results(Time)</a:t>
            </a:r>
            <a:endParaRPr sz="1000"/>
          </a:p>
        </p:txBody>
      </p:sp>
      <p:pic>
        <p:nvPicPr>
          <p:cNvPr id="240" name="Google Shape;2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2575" y="2740350"/>
            <a:ext cx="5153950" cy="218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425" y="899213"/>
            <a:ext cx="3524250" cy="149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"/>
          <p:cNvSpPr txBox="1">
            <a:spLocks noGrp="1"/>
          </p:cNvSpPr>
          <p:nvPr>
            <p:ph type="title"/>
          </p:nvPr>
        </p:nvSpPr>
        <p:spPr>
          <a:xfrm>
            <a:off x="727650" y="2018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Proposed Solution</a:t>
            </a:r>
            <a:endParaRPr/>
          </a:p>
        </p:txBody>
      </p:sp>
      <p:pic>
        <p:nvPicPr>
          <p:cNvPr id="247" name="Google Shape;2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66650"/>
            <a:ext cx="8839198" cy="1487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244</Words>
  <Application>Microsoft Office PowerPoint</Application>
  <PresentationFormat>On-screen Show (16:9)</PresentationFormat>
  <Paragraphs>64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Lato</vt:lpstr>
      <vt:lpstr>Arial</vt:lpstr>
      <vt:lpstr>Raleway</vt:lpstr>
      <vt:lpstr>Streamline</vt:lpstr>
      <vt:lpstr>Improving scalability of  Recommender Systems</vt:lpstr>
      <vt:lpstr>Introduction</vt:lpstr>
      <vt:lpstr>Baseline</vt:lpstr>
      <vt:lpstr>Data</vt:lpstr>
      <vt:lpstr>Clustering Methods</vt:lpstr>
      <vt:lpstr>Model Training Methods</vt:lpstr>
      <vt:lpstr>Baseline Reproduction Results(Error metric)</vt:lpstr>
      <vt:lpstr>Baseline Reproduction Results(Time)</vt:lpstr>
      <vt:lpstr>Proposed Solution</vt:lpstr>
      <vt:lpstr>Genre+ Preference Vector</vt:lpstr>
      <vt:lpstr>Genre+ Preference Vector</vt:lpstr>
      <vt:lpstr>No Filtering</vt:lpstr>
      <vt:lpstr>Double Filtering</vt:lpstr>
      <vt:lpstr>Clustering methods:</vt:lpstr>
      <vt:lpstr>Hierarchical Clustering result</vt:lpstr>
      <vt:lpstr>Conclusion 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scalability of  Recommender Systems</dc:title>
  <cp:lastModifiedBy>Nikunj Rana</cp:lastModifiedBy>
  <cp:revision>1</cp:revision>
  <dcterms:modified xsi:type="dcterms:W3CDTF">2024-05-23T04:48:25Z</dcterms:modified>
</cp:coreProperties>
</file>